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2" r:id="rId6"/>
    <p:sldId id="269" r:id="rId7"/>
    <p:sldId id="263" r:id="rId8"/>
    <p:sldId id="261" r:id="rId9"/>
    <p:sldId id="264" r:id="rId10"/>
    <p:sldId id="265" r:id="rId11"/>
    <p:sldId id="266" r:id="rId12"/>
    <p:sldId id="267" r:id="rId13"/>
    <p:sldId id="270" r:id="rId14"/>
    <p:sldId id="268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4660"/>
  </p:normalViewPr>
  <p:slideViewPr>
    <p:cSldViewPr>
      <p:cViewPr varScale="1">
        <p:scale>
          <a:sx n="87" d="100"/>
          <a:sy n="87" d="100"/>
        </p:scale>
        <p:origin x="-14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764704"/>
            <a:ext cx="7315200" cy="432048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Ответственность родителей в рамках административного</a:t>
            </a:r>
            <a:br>
              <a:rPr lang="ru-RU" dirty="0"/>
            </a:br>
            <a:r>
              <a:rPr lang="ru-RU" dirty="0"/>
              <a:t>и уголовного законодательства</a:t>
            </a:r>
          </a:p>
        </p:txBody>
      </p:sp>
    </p:spTree>
    <p:extLst>
      <p:ext uri="{BB962C8B-B14F-4D97-AF65-F5344CB8AC3E}">
        <p14:creationId xmlns:p14="http://schemas.microsoft.com/office/powerpoint/2010/main" val="1955442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315200" cy="1154097"/>
          </a:xfrm>
        </p:spPr>
        <p:txBody>
          <a:bodyPr>
            <a:noAutofit/>
          </a:bodyPr>
          <a:lstStyle/>
          <a:p>
            <a:r>
              <a:rPr lang="ru-RU" sz="2800" dirty="0"/>
              <a:t>Закон Ярославской </a:t>
            </a:r>
            <a:r>
              <a:rPr lang="ru-RU" sz="2800" dirty="0" smtClean="0"/>
              <a:t>области «</a:t>
            </a:r>
            <a:r>
              <a:rPr lang="ru-RU" sz="2800" dirty="0"/>
              <a:t>Об административных правонарушениях»</a:t>
            </a:r>
            <a:br>
              <a:rPr lang="ru-RU" sz="2800" dirty="0"/>
            </a:br>
            <a:r>
              <a:rPr lang="ru-RU" sz="2800" dirty="0"/>
              <a:t>статья 13.1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28800"/>
            <a:ext cx="8136904" cy="4536504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endParaRPr lang="ru-RU" sz="2200" u="sng" dirty="0" smtClean="0"/>
          </a:p>
          <a:p>
            <a:pPr marL="45720" indent="0">
              <a:buNone/>
            </a:pPr>
            <a:r>
              <a:rPr lang="ru-RU" sz="2200" dirty="0"/>
              <a:t>2. Допущение пребывания детей в местах, нахождение в которых может причинить вред их здоровью или негативно повлиять на их физическое, интеллектуальное, психическое, духовное и нравственное развитие, включенных в реестр мест, нахождение в которых может причинить вред здоровью детей или негативно повлиять на их развитие, в соответствии с законодательством Ярославской области</a:t>
            </a:r>
          </a:p>
          <a:p>
            <a:pPr marL="45720" indent="0">
              <a:buNone/>
            </a:pPr>
            <a:endParaRPr lang="ru-RU" sz="2200" u="sng" dirty="0"/>
          </a:p>
          <a:p>
            <a:pPr marL="45720" indent="0">
              <a:buNone/>
            </a:pPr>
            <a:endParaRPr lang="ru-RU" sz="2600" dirty="0" smtClean="0"/>
          </a:p>
          <a:p>
            <a:pPr marL="45720" indent="0">
              <a:buNone/>
            </a:pPr>
            <a:r>
              <a:rPr lang="ru-RU" sz="2400" dirty="0"/>
              <a:t>Штраф: </a:t>
            </a:r>
            <a:r>
              <a:rPr lang="ru-RU" sz="2400" dirty="0" smtClean="0"/>
              <a:t>от 100 до 500 рублей</a:t>
            </a:r>
          </a:p>
          <a:p>
            <a:pPr marL="45720" indent="0">
              <a:buNone/>
            </a:pPr>
            <a:r>
              <a:rPr lang="ru-RU" sz="2400" dirty="0" smtClean="0"/>
              <a:t>или предупреждение </a:t>
            </a:r>
          </a:p>
          <a:p>
            <a:pPr marL="4572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72643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315200" cy="1154097"/>
          </a:xfrm>
        </p:spPr>
        <p:txBody>
          <a:bodyPr>
            <a:noAutofit/>
          </a:bodyPr>
          <a:lstStyle/>
          <a:p>
            <a:r>
              <a:rPr lang="ru-RU" sz="2800" dirty="0"/>
              <a:t>Закон Ярославской </a:t>
            </a:r>
            <a:r>
              <a:rPr lang="ru-RU" sz="2800" dirty="0" smtClean="0"/>
              <a:t>области «</a:t>
            </a:r>
            <a:r>
              <a:rPr lang="ru-RU" sz="2800" dirty="0"/>
              <a:t>Об административных правонарушениях»</a:t>
            </a:r>
            <a:br>
              <a:rPr lang="ru-RU" sz="2800" dirty="0"/>
            </a:br>
            <a:r>
              <a:rPr lang="ru-RU" sz="2800" dirty="0"/>
              <a:t>статья 13.1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28800"/>
            <a:ext cx="8136904" cy="453650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sz="2200" u="sng" dirty="0" smtClean="0"/>
          </a:p>
          <a:p>
            <a:pPr marL="45720" indent="0">
              <a:buNone/>
            </a:pPr>
            <a:r>
              <a:rPr lang="ru-RU" sz="2200" dirty="0"/>
              <a:t>3. Совершение правонарушения, предусмотренного частями 1 и 2 настоящей статьи, лицом, которое в течение года подвергалось административному наказанию за то же деяние</a:t>
            </a:r>
          </a:p>
          <a:p>
            <a:pPr marL="45720" indent="0">
              <a:buNone/>
            </a:pPr>
            <a:endParaRPr lang="ru-RU" sz="2200" u="sng" dirty="0"/>
          </a:p>
          <a:p>
            <a:pPr marL="45720" indent="0">
              <a:buNone/>
            </a:pPr>
            <a:endParaRPr lang="ru-RU" sz="2600" dirty="0" smtClean="0"/>
          </a:p>
          <a:p>
            <a:pPr marL="45720" indent="0">
              <a:buNone/>
            </a:pPr>
            <a:r>
              <a:rPr lang="ru-RU" sz="2400" dirty="0"/>
              <a:t>Штраф: </a:t>
            </a:r>
            <a:r>
              <a:rPr lang="ru-RU" sz="2400" dirty="0" smtClean="0"/>
              <a:t>от 1 000 до 3 000 рублей</a:t>
            </a:r>
          </a:p>
          <a:p>
            <a:pPr marL="4572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89178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315200" cy="1154097"/>
          </a:xfrm>
        </p:spPr>
        <p:txBody>
          <a:bodyPr>
            <a:noAutofit/>
          </a:bodyPr>
          <a:lstStyle/>
          <a:p>
            <a:r>
              <a:rPr lang="ru-RU" sz="2800" dirty="0"/>
              <a:t>Уголовный кодекс РФ</a:t>
            </a:r>
            <a:br>
              <a:rPr lang="ru-RU" sz="2800" dirty="0"/>
            </a:br>
            <a:r>
              <a:rPr lang="ru-RU" sz="2800" dirty="0"/>
              <a:t>статья 156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28800"/>
            <a:ext cx="8136904" cy="4536504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endParaRPr lang="ru-RU" sz="2200" u="sng" dirty="0" smtClean="0"/>
          </a:p>
          <a:p>
            <a:pPr marL="45720" indent="0">
              <a:buNone/>
            </a:pPr>
            <a:r>
              <a:rPr lang="ru-RU" sz="2400" dirty="0"/>
              <a:t>Неисполнение или ненадлежащее исполнение обязанностей по воспитанию несовершеннолетнего родителем или иным </a:t>
            </a:r>
            <a:r>
              <a:rPr lang="ru-RU" sz="2400" dirty="0" smtClean="0"/>
              <a:t>законным представителем…, </a:t>
            </a:r>
            <a:r>
              <a:rPr lang="ru-RU" sz="2400" dirty="0"/>
              <a:t>если это деяние соединено с жестоким обращением с несовершеннолетним</a:t>
            </a:r>
          </a:p>
          <a:p>
            <a:pPr marL="45720" indent="0">
              <a:buNone/>
            </a:pPr>
            <a:endParaRPr lang="ru-RU" sz="2200" u="sng" dirty="0"/>
          </a:p>
          <a:p>
            <a:pPr marL="45720" indent="0">
              <a:buNone/>
            </a:pPr>
            <a:endParaRPr lang="ru-RU" sz="2600" dirty="0" smtClean="0"/>
          </a:p>
          <a:p>
            <a:pPr marL="45720" indent="0">
              <a:buNone/>
            </a:pPr>
            <a:r>
              <a:rPr lang="ru-RU" sz="2600" dirty="0"/>
              <a:t>Штраф: </a:t>
            </a:r>
            <a:r>
              <a:rPr lang="ru-RU" sz="2600" u="sng" dirty="0" smtClean="0"/>
              <a:t>от 100 000 </a:t>
            </a:r>
            <a:r>
              <a:rPr lang="ru-RU" sz="2600" dirty="0" smtClean="0"/>
              <a:t>рублей или </a:t>
            </a:r>
            <a:r>
              <a:rPr lang="ru-RU" sz="2600" dirty="0"/>
              <a:t>в размере заработной платы </a:t>
            </a:r>
            <a:r>
              <a:rPr lang="ru-RU" sz="2600" dirty="0" smtClean="0"/>
              <a:t>за </a:t>
            </a:r>
            <a:r>
              <a:rPr lang="ru-RU" sz="2600" dirty="0"/>
              <a:t>период до одного года, </a:t>
            </a:r>
            <a:endParaRPr lang="ru-RU" sz="2600" dirty="0" smtClean="0"/>
          </a:p>
          <a:p>
            <a:pPr marL="45720" indent="0">
              <a:buNone/>
            </a:pPr>
            <a:r>
              <a:rPr lang="ru-RU" sz="2600" dirty="0" smtClean="0"/>
              <a:t>или обязательные работы </a:t>
            </a:r>
            <a:r>
              <a:rPr lang="ru-RU" sz="2600" dirty="0"/>
              <a:t>на срок до </a:t>
            </a:r>
            <a:r>
              <a:rPr lang="ru-RU" sz="2600" dirty="0" smtClean="0"/>
              <a:t>440 часов</a:t>
            </a:r>
            <a:r>
              <a:rPr lang="ru-RU" sz="2600" dirty="0"/>
              <a:t>, </a:t>
            </a:r>
            <a:endParaRPr lang="ru-RU" sz="2600" dirty="0" smtClean="0"/>
          </a:p>
          <a:p>
            <a:pPr marL="45720" indent="0">
              <a:buNone/>
            </a:pPr>
            <a:r>
              <a:rPr lang="ru-RU" sz="2600" dirty="0" smtClean="0"/>
              <a:t>или исправительные работы </a:t>
            </a:r>
            <a:r>
              <a:rPr lang="ru-RU" sz="2600" dirty="0"/>
              <a:t>на срок до </a:t>
            </a:r>
            <a:r>
              <a:rPr lang="ru-RU" sz="2600" dirty="0" smtClean="0"/>
              <a:t>2-х </a:t>
            </a:r>
            <a:r>
              <a:rPr lang="ru-RU" sz="2600" dirty="0"/>
              <a:t>лет, </a:t>
            </a:r>
            <a:endParaRPr lang="ru-RU" sz="2600" dirty="0" smtClean="0"/>
          </a:p>
          <a:p>
            <a:pPr marL="45720" indent="0">
              <a:buNone/>
            </a:pPr>
            <a:r>
              <a:rPr lang="ru-RU" sz="2600" dirty="0" smtClean="0"/>
              <a:t>или принудительные работы </a:t>
            </a:r>
            <a:r>
              <a:rPr lang="ru-RU" sz="2600" dirty="0"/>
              <a:t>на срок до </a:t>
            </a:r>
            <a:r>
              <a:rPr lang="ru-RU" sz="2600" dirty="0" smtClean="0"/>
              <a:t>3-х лет, </a:t>
            </a:r>
          </a:p>
          <a:p>
            <a:pPr marL="45720" indent="0">
              <a:buNone/>
            </a:pPr>
            <a:r>
              <a:rPr lang="ru-RU" sz="2600" dirty="0" smtClean="0"/>
              <a:t>или лишение </a:t>
            </a:r>
            <a:r>
              <a:rPr lang="ru-RU" sz="2600" dirty="0"/>
              <a:t>свободы на срок до </a:t>
            </a:r>
            <a:r>
              <a:rPr lang="ru-RU" sz="2600" dirty="0" smtClean="0"/>
              <a:t>3-х лет</a:t>
            </a:r>
            <a:endParaRPr lang="ru-RU" sz="2600" dirty="0"/>
          </a:p>
          <a:p>
            <a:pPr marL="4572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31299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315200" cy="1154097"/>
          </a:xfrm>
        </p:spPr>
        <p:txBody>
          <a:bodyPr>
            <a:noAutofit/>
          </a:bodyPr>
          <a:lstStyle/>
          <a:p>
            <a:r>
              <a:rPr lang="ru-RU" sz="2800" dirty="0"/>
              <a:t>Уголовный кодекс РФ</a:t>
            </a:r>
            <a:br>
              <a:rPr lang="ru-RU" sz="2800" dirty="0"/>
            </a:br>
            <a:r>
              <a:rPr lang="ru-RU" sz="2800" dirty="0"/>
              <a:t>статья </a:t>
            </a:r>
            <a:r>
              <a:rPr lang="ru-RU" sz="2800" dirty="0" smtClean="0"/>
              <a:t>116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28800"/>
            <a:ext cx="8136904" cy="453650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sz="2200" u="sng" dirty="0" smtClean="0"/>
          </a:p>
          <a:p>
            <a:pPr marL="45720" indent="0">
              <a:buNone/>
            </a:pPr>
            <a:r>
              <a:rPr lang="ru-RU" sz="2200" dirty="0"/>
              <a:t>1. Нанесение побоев или совершение иных насильственных действий, причинивших физическую боль</a:t>
            </a:r>
          </a:p>
          <a:p>
            <a:pPr marL="45720" indent="0">
              <a:buNone/>
            </a:pPr>
            <a:endParaRPr lang="ru-RU" sz="2600" dirty="0" smtClean="0"/>
          </a:p>
          <a:p>
            <a:pPr marL="45720" indent="0">
              <a:buNone/>
            </a:pPr>
            <a:r>
              <a:rPr lang="ru-RU" sz="2400" dirty="0"/>
              <a:t>Штраф: </a:t>
            </a:r>
            <a:r>
              <a:rPr lang="ru-RU" sz="2400" u="sng" dirty="0" smtClean="0"/>
              <a:t>до 40 000</a:t>
            </a:r>
            <a:r>
              <a:rPr lang="ru-RU" sz="2400" dirty="0" smtClean="0"/>
              <a:t> рублей или </a:t>
            </a:r>
            <a:r>
              <a:rPr lang="ru-RU" sz="2400" dirty="0"/>
              <a:t>в размере </a:t>
            </a:r>
            <a:r>
              <a:rPr lang="ru-RU" sz="2400" dirty="0" smtClean="0"/>
              <a:t>заработной </a:t>
            </a:r>
            <a:r>
              <a:rPr lang="ru-RU" sz="2400" dirty="0"/>
              <a:t>платы </a:t>
            </a:r>
            <a:r>
              <a:rPr lang="ru-RU" sz="2400" dirty="0" smtClean="0"/>
              <a:t>за </a:t>
            </a:r>
            <a:r>
              <a:rPr lang="ru-RU" sz="2400" dirty="0"/>
              <a:t>период до </a:t>
            </a:r>
            <a:r>
              <a:rPr lang="ru-RU" sz="2400" dirty="0" smtClean="0"/>
              <a:t>3-х </a:t>
            </a:r>
            <a:r>
              <a:rPr lang="ru-RU" sz="2400" dirty="0"/>
              <a:t>месяцев, </a:t>
            </a:r>
            <a:endParaRPr lang="ru-RU" sz="2400" dirty="0" smtClean="0"/>
          </a:p>
          <a:p>
            <a:pPr marL="45720" indent="0">
              <a:buNone/>
            </a:pPr>
            <a:r>
              <a:rPr lang="ru-RU" sz="2400" dirty="0" smtClean="0"/>
              <a:t>или обязательные работы </a:t>
            </a:r>
            <a:r>
              <a:rPr lang="ru-RU" sz="2400" dirty="0"/>
              <a:t>на срок до </a:t>
            </a:r>
            <a:r>
              <a:rPr lang="ru-RU" sz="2400" dirty="0" smtClean="0"/>
              <a:t>360 </a:t>
            </a:r>
            <a:r>
              <a:rPr lang="ru-RU" sz="2400" dirty="0"/>
              <a:t>часов, </a:t>
            </a:r>
            <a:r>
              <a:rPr lang="ru-RU" sz="2400" dirty="0" smtClean="0"/>
              <a:t>или исправительные работы </a:t>
            </a:r>
            <a:r>
              <a:rPr lang="ru-RU" sz="2400" dirty="0"/>
              <a:t>на срок до </a:t>
            </a:r>
            <a:r>
              <a:rPr lang="ru-RU" sz="2400" dirty="0" smtClean="0"/>
              <a:t>6 </a:t>
            </a:r>
            <a:r>
              <a:rPr lang="ru-RU" sz="2400" dirty="0"/>
              <a:t>месяцев, </a:t>
            </a:r>
            <a:r>
              <a:rPr lang="ru-RU" sz="2400" dirty="0" smtClean="0"/>
              <a:t>или арест </a:t>
            </a:r>
            <a:r>
              <a:rPr lang="ru-RU" sz="2400" dirty="0"/>
              <a:t>на срок до </a:t>
            </a:r>
            <a:r>
              <a:rPr lang="ru-RU" sz="2400" dirty="0" smtClean="0"/>
              <a:t>3-х </a:t>
            </a:r>
            <a:r>
              <a:rPr lang="ru-RU" sz="2400" dirty="0"/>
              <a:t>месяцев</a:t>
            </a:r>
          </a:p>
          <a:p>
            <a:pPr marL="4572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06977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315200" cy="1154097"/>
          </a:xfrm>
        </p:spPr>
        <p:txBody>
          <a:bodyPr>
            <a:noAutofit/>
          </a:bodyPr>
          <a:lstStyle/>
          <a:p>
            <a:r>
              <a:rPr lang="ru-RU" sz="2800" dirty="0"/>
              <a:t>Уголовный кодекс РФ</a:t>
            </a:r>
            <a:br>
              <a:rPr lang="ru-RU" sz="2800" dirty="0"/>
            </a:br>
            <a:r>
              <a:rPr lang="ru-RU" sz="2800" dirty="0"/>
              <a:t>статья </a:t>
            </a:r>
            <a:r>
              <a:rPr lang="ru-RU" sz="2800" dirty="0" smtClean="0"/>
              <a:t>157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28800"/>
            <a:ext cx="8136904" cy="453650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sz="2200" u="sng" dirty="0" smtClean="0"/>
          </a:p>
          <a:p>
            <a:pPr marL="45720" indent="0">
              <a:buNone/>
            </a:pPr>
            <a:r>
              <a:rPr lang="ru-RU" sz="2200" dirty="0"/>
              <a:t>1. Злостное уклонение родителя от уплаты по решению суда средств на содержание несовершеннолетних детей, а равно нетрудоспособных детей, достигших восемнадцатилетнего возраста</a:t>
            </a:r>
          </a:p>
          <a:p>
            <a:pPr marL="45720" indent="0">
              <a:buNone/>
            </a:pPr>
            <a:endParaRPr lang="ru-RU" sz="2600" dirty="0" smtClean="0"/>
          </a:p>
          <a:p>
            <a:pPr marL="45720" indent="0">
              <a:buNone/>
            </a:pPr>
            <a:r>
              <a:rPr lang="ru-RU" sz="2400" dirty="0" smtClean="0"/>
              <a:t>исправительные работы </a:t>
            </a:r>
            <a:r>
              <a:rPr lang="ru-RU" sz="2400" dirty="0"/>
              <a:t>на срок до </a:t>
            </a:r>
            <a:r>
              <a:rPr lang="ru-RU" sz="2400" dirty="0" smtClean="0"/>
              <a:t>1 </a:t>
            </a:r>
            <a:r>
              <a:rPr lang="ru-RU" sz="2400" dirty="0"/>
              <a:t>года, </a:t>
            </a:r>
            <a:endParaRPr lang="ru-RU" sz="2400" dirty="0" smtClean="0"/>
          </a:p>
          <a:p>
            <a:pPr marL="45720" indent="0">
              <a:buNone/>
            </a:pPr>
            <a:r>
              <a:rPr lang="ru-RU" sz="2400" dirty="0" smtClean="0"/>
              <a:t>или принудительные </a:t>
            </a:r>
            <a:r>
              <a:rPr lang="ru-RU" sz="2400" dirty="0"/>
              <a:t>работы на срок до 1 года, </a:t>
            </a:r>
            <a:endParaRPr lang="ru-RU" sz="2400" dirty="0" smtClean="0"/>
          </a:p>
          <a:p>
            <a:pPr marL="45720" indent="0">
              <a:buNone/>
            </a:pPr>
            <a:r>
              <a:rPr lang="ru-RU" sz="2400" dirty="0" smtClean="0"/>
              <a:t>или арест </a:t>
            </a:r>
            <a:r>
              <a:rPr lang="ru-RU" sz="2400" dirty="0"/>
              <a:t>на срок до </a:t>
            </a:r>
            <a:r>
              <a:rPr lang="ru-RU" sz="2400" dirty="0" smtClean="0"/>
              <a:t>3-х </a:t>
            </a:r>
            <a:r>
              <a:rPr lang="ru-RU" sz="2400" dirty="0"/>
              <a:t>месяцев, </a:t>
            </a:r>
            <a:endParaRPr lang="ru-RU" sz="2400" dirty="0" smtClean="0"/>
          </a:p>
          <a:p>
            <a:pPr marL="45720" indent="0">
              <a:buNone/>
            </a:pPr>
            <a:r>
              <a:rPr lang="ru-RU" sz="2400" dirty="0" smtClean="0"/>
              <a:t>или лишение </a:t>
            </a:r>
            <a:r>
              <a:rPr lang="ru-RU" sz="2400" dirty="0"/>
              <a:t>свободы на срок до </a:t>
            </a:r>
            <a:r>
              <a:rPr lang="ru-RU" sz="2400" dirty="0" smtClean="0"/>
              <a:t>1 </a:t>
            </a:r>
            <a:r>
              <a:rPr lang="ru-RU" sz="2400" dirty="0"/>
              <a:t>года</a:t>
            </a:r>
          </a:p>
          <a:p>
            <a:pPr marL="4572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99109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315200" cy="1154097"/>
          </a:xfrm>
        </p:spPr>
        <p:txBody>
          <a:bodyPr>
            <a:noAutofit/>
          </a:bodyPr>
          <a:lstStyle/>
          <a:p>
            <a:r>
              <a:rPr lang="ru-RU" sz="2800" dirty="0" smtClean="0"/>
              <a:t>Семейный </a:t>
            </a:r>
            <a:r>
              <a:rPr lang="ru-RU" sz="2800" dirty="0"/>
              <a:t>кодекс РФ</a:t>
            </a:r>
            <a:br>
              <a:rPr lang="ru-RU" sz="2800" dirty="0"/>
            </a:br>
            <a:r>
              <a:rPr lang="ru-RU" sz="2800" dirty="0"/>
              <a:t>статья </a:t>
            </a:r>
            <a:r>
              <a:rPr lang="ru-RU" sz="2800" dirty="0" smtClean="0"/>
              <a:t>69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8208912" cy="4824536"/>
          </a:xfrm>
        </p:spPr>
        <p:txBody>
          <a:bodyPr>
            <a:normAutofit fontScale="32500" lnSpcReduction="20000"/>
          </a:bodyPr>
          <a:lstStyle/>
          <a:p>
            <a:pPr marL="45720" indent="0">
              <a:buNone/>
            </a:pPr>
            <a:endParaRPr lang="ru-RU" sz="2200" u="sng" dirty="0" smtClean="0"/>
          </a:p>
          <a:p>
            <a:pPr marL="45720" indent="0">
              <a:buNone/>
            </a:pPr>
            <a:r>
              <a:rPr lang="ru-RU" sz="4900" dirty="0" smtClean="0"/>
              <a:t>Родители могут </a:t>
            </a:r>
            <a:r>
              <a:rPr lang="ru-RU" sz="4900" dirty="0"/>
              <a:t>быть лишены родительских прав, если они</a:t>
            </a:r>
            <a:r>
              <a:rPr lang="ru-RU" sz="4900" dirty="0" smtClean="0"/>
              <a:t>:</a:t>
            </a:r>
          </a:p>
          <a:p>
            <a:pPr marL="45720" indent="0">
              <a:buNone/>
            </a:pPr>
            <a:endParaRPr lang="ru-RU" sz="4900" dirty="0"/>
          </a:p>
          <a:p>
            <a:pPr marL="45720" indent="0">
              <a:buNone/>
            </a:pPr>
            <a:r>
              <a:rPr lang="ru-RU" sz="4900" dirty="0"/>
              <a:t>уклоняются от выполнения обязанностей родителей, в том числе при злостном уклонении от уплаты алиментов</a:t>
            </a:r>
            <a:r>
              <a:rPr lang="ru-RU" sz="4900" dirty="0" smtClean="0"/>
              <a:t>;</a:t>
            </a:r>
          </a:p>
          <a:p>
            <a:pPr marL="45720" indent="0">
              <a:buNone/>
            </a:pPr>
            <a:endParaRPr lang="ru-RU" sz="4900" dirty="0"/>
          </a:p>
          <a:p>
            <a:pPr marL="45720" indent="0">
              <a:buNone/>
            </a:pPr>
            <a:r>
              <a:rPr lang="ru-RU" sz="4900" dirty="0"/>
              <a:t>отказываются без уважительных причин взять своего ребенка из родильного дома (отделения) либо из иной медицинской организации, воспитательного учреждения, учреждения социальной защиты населения или из аналогичных организаций</a:t>
            </a:r>
            <a:r>
              <a:rPr lang="ru-RU" sz="4900" dirty="0" smtClean="0"/>
              <a:t>;</a:t>
            </a:r>
          </a:p>
          <a:p>
            <a:pPr marL="45720" indent="0">
              <a:buNone/>
            </a:pPr>
            <a:endParaRPr lang="ru-RU" sz="4900" dirty="0"/>
          </a:p>
          <a:p>
            <a:pPr marL="45720" indent="0">
              <a:buNone/>
            </a:pPr>
            <a:r>
              <a:rPr lang="ru-RU" sz="4900" dirty="0" smtClean="0"/>
              <a:t>злоупотребляют </a:t>
            </a:r>
            <a:r>
              <a:rPr lang="ru-RU" sz="4900" dirty="0"/>
              <a:t>своими родительскими правами</a:t>
            </a:r>
            <a:r>
              <a:rPr lang="ru-RU" sz="4900" dirty="0" smtClean="0"/>
              <a:t>;</a:t>
            </a:r>
          </a:p>
          <a:p>
            <a:pPr marL="45720" indent="0">
              <a:buNone/>
            </a:pPr>
            <a:endParaRPr lang="ru-RU" sz="4900" dirty="0"/>
          </a:p>
          <a:p>
            <a:pPr marL="45720" indent="0">
              <a:buNone/>
            </a:pPr>
            <a:r>
              <a:rPr lang="ru-RU" sz="4900" dirty="0"/>
              <a:t>жестоко обращаются с детьми, в том числе осуществляют физическое или психическое насилие над ними, покушаются на их половую неприкосновенность</a:t>
            </a:r>
            <a:r>
              <a:rPr lang="ru-RU" sz="4900" dirty="0" smtClean="0"/>
              <a:t>;</a:t>
            </a:r>
          </a:p>
          <a:p>
            <a:pPr marL="45720" indent="0">
              <a:buNone/>
            </a:pPr>
            <a:endParaRPr lang="ru-RU" sz="4900" dirty="0"/>
          </a:p>
          <a:p>
            <a:pPr marL="45720" indent="0">
              <a:buNone/>
            </a:pPr>
            <a:r>
              <a:rPr lang="ru-RU" sz="4900" dirty="0"/>
              <a:t>являются больными хроническим алкоголизмом или наркоманией</a:t>
            </a:r>
            <a:r>
              <a:rPr lang="ru-RU" sz="4900" dirty="0" smtClean="0"/>
              <a:t>;</a:t>
            </a:r>
          </a:p>
          <a:p>
            <a:pPr marL="45720" indent="0">
              <a:buNone/>
            </a:pPr>
            <a:endParaRPr lang="ru-RU" sz="4900" dirty="0"/>
          </a:p>
          <a:p>
            <a:pPr marL="45720" indent="0">
              <a:buNone/>
            </a:pPr>
            <a:r>
              <a:rPr lang="ru-RU" sz="4900" dirty="0"/>
              <a:t>совершили умышленное преступление против жизни или здоровья своих детей либо против жизни или здоровья супруга.</a:t>
            </a:r>
          </a:p>
          <a:p>
            <a:pPr marL="45720" indent="0">
              <a:buNone/>
            </a:pPr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val="23937988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315200" cy="1154097"/>
          </a:xfrm>
        </p:spPr>
        <p:txBody>
          <a:bodyPr>
            <a:noAutofit/>
          </a:bodyPr>
          <a:lstStyle/>
          <a:p>
            <a:r>
              <a:rPr lang="ru-RU" sz="2800" dirty="0" smtClean="0"/>
              <a:t>Семейный </a:t>
            </a:r>
            <a:r>
              <a:rPr lang="ru-RU" sz="2800" dirty="0"/>
              <a:t>кодекс РФ</a:t>
            </a:r>
            <a:br>
              <a:rPr lang="ru-RU" sz="2800" dirty="0"/>
            </a:br>
            <a:r>
              <a:rPr lang="ru-RU" sz="2800" dirty="0"/>
              <a:t>статья </a:t>
            </a:r>
            <a:r>
              <a:rPr lang="ru-RU" sz="2800" dirty="0" smtClean="0"/>
              <a:t>77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8208912" cy="482453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sz="2200" u="sng" dirty="0" smtClean="0"/>
          </a:p>
          <a:p>
            <a:pPr marL="45720" indent="0">
              <a:buNone/>
            </a:pPr>
            <a:r>
              <a:rPr lang="ru-RU" sz="2200" dirty="0" smtClean="0"/>
              <a:t>1. При </a:t>
            </a:r>
            <a:r>
              <a:rPr lang="ru-RU" sz="2200" dirty="0"/>
              <a:t>непосредственной угрозе жизни ребенка или его здоровью орган опеки и попечительства вправе </a:t>
            </a:r>
            <a:r>
              <a:rPr lang="ru-RU" sz="2200" u="sng" dirty="0"/>
              <a:t>немедленно</a:t>
            </a:r>
            <a:r>
              <a:rPr lang="ru-RU" sz="2200" dirty="0"/>
              <a:t> отобрать ребенка у родителей (одного из них) или у других лиц, на попечении которых он находится</a:t>
            </a:r>
          </a:p>
          <a:p>
            <a:pPr marL="45720" indent="0">
              <a:buNone/>
            </a:pPr>
            <a:endParaRPr lang="ru-RU" sz="3800" dirty="0" smtClean="0"/>
          </a:p>
          <a:p>
            <a:pPr marL="45720" indent="0">
              <a:buNone/>
            </a:pPr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val="3088375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7315200" cy="1154097"/>
          </a:xfrm>
        </p:spPr>
        <p:txBody>
          <a:bodyPr>
            <a:noAutofit/>
          </a:bodyPr>
          <a:lstStyle/>
          <a:p>
            <a:r>
              <a:rPr lang="ru-RU" sz="2800" dirty="0"/>
              <a:t>Кодекс об административных правонарушениях РФ</a:t>
            </a:r>
            <a:br>
              <a:rPr lang="ru-RU" sz="2800" dirty="0"/>
            </a:br>
            <a:r>
              <a:rPr lang="ru-RU" sz="2800" dirty="0"/>
              <a:t>статья 5.35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988840"/>
            <a:ext cx="7315200" cy="353952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200" dirty="0" smtClean="0"/>
              <a:t>1. Неисполнение </a:t>
            </a:r>
            <a:r>
              <a:rPr lang="ru-RU" sz="2200" dirty="0"/>
              <a:t>или ненадлежащее исполнение родителями или иными законными представителями несовершеннолетних обязанностей по содержанию, воспитанию, обучению, защите прав и интересов несовершеннолетних </a:t>
            </a:r>
            <a:r>
              <a:rPr lang="ru-RU" sz="2200" dirty="0" smtClean="0"/>
              <a:t>-</a:t>
            </a:r>
          </a:p>
          <a:p>
            <a:pPr marL="45720" indent="0">
              <a:buNone/>
            </a:pPr>
            <a:endParaRPr lang="ru-RU" sz="2400" dirty="0" smtClean="0"/>
          </a:p>
          <a:p>
            <a:pPr marL="45720" indent="0">
              <a:buNone/>
            </a:pPr>
            <a:r>
              <a:rPr lang="ru-RU" sz="2400" dirty="0" smtClean="0"/>
              <a:t>Штраф: от </a:t>
            </a:r>
            <a:r>
              <a:rPr lang="ru-RU" sz="2400" dirty="0"/>
              <a:t>100 до 500 рублей.</a:t>
            </a:r>
          </a:p>
          <a:p>
            <a:pPr marL="45720" indent="0">
              <a:buNone/>
            </a:pPr>
            <a:r>
              <a:rPr lang="ru-RU" sz="2400" dirty="0" smtClean="0"/>
              <a:t>или </a:t>
            </a:r>
            <a:r>
              <a:rPr lang="ru-RU" sz="2400" dirty="0"/>
              <a:t>предупреждение </a:t>
            </a:r>
          </a:p>
        </p:txBody>
      </p:sp>
    </p:spTree>
    <p:extLst>
      <p:ext uri="{BB962C8B-B14F-4D97-AF65-F5344CB8AC3E}">
        <p14:creationId xmlns:p14="http://schemas.microsoft.com/office/powerpoint/2010/main" val="427976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315200" cy="1154097"/>
          </a:xfrm>
        </p:spPr>
        <p:txBody>
          <a:bodyPr>
            <a:noAutofit/>
          </a:bodyPr>
          <a:lstStyle/>
          <a:p>
            <a:r>
              <a:rPr lang="ru-RU" sz="2800" dirty="0"/>
              <a:t>Кодекс об административных правонарушениях РФ</a:t>
            </a:r>
            <a:br>
              <a:rPr lang="ru-RU" sz="2800" dirty="0"/>
            </a:br>
            <a:r>
              <a:rPr lang="ru-RU" sz="2800" dirty="0"/>
              <a:t>статья 5.35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28800"/>
            <a:ext cx="8136904" cy="496855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200" dirty="0"/>
              <a:t>2. Нарушение родителями или иными законными представителями несовершеннолетних прав и интересов несовершеннолетних, выразившееся в лишении их права на общение с родителями или близкими родственниками, если такое общение не противоречит интересам детей, в намеренном сокрытии места нахождения детей помимо их воли, в неисполнении судебного решения об определении места жительства детей, </a:t>
            </a:r>
            <a:r>
              <a:rPr lang="ru-RU" sz="2200" dirty="0" smtClean="0"/>
              <a:t>…. </a:t>
            </a:r>
            <a:r>
              <a:rPr lang="ru-RU" sz="2200" dirty="0"/>
              <a:t>-</a:t>
            </a:r>
            <a:endParaRPr lang="ru-RU" sz="2200" dirty="0" smtClean="0"/>
          </a:p>
          <a:p>
            <a:pPr marL="45720" indent="0">
              <a:buNone/>
            </a:pPr>
            <a:endParaRPr lang="ru-RU" sz="2600" dirty="0" smtClean="0"/>
          </a:p>
          <a:p>
            <a:pPr marL="45720" indent="0">
              <a:buNone/>
            </a:pPr>
            <a:r>
              <a:rPr lang="ru-RU" sz="2400" dirty="0"/>
              <a:t>Штраф: от </a:t>
            </a:r>
            <a:r>
              <a:rPr lang="ru-RU" sz="2400" dirty="0" smtClean="0"/>
              <a:t>2 000 до 3 000 рублей</a:t>
            </a:r>
            <a:r>
              <a:rPr lang="ru-RU" sz="2400" dirty="0"/>
              <a:t>.</a:t>
            </a:r>
          </a:p>
          <a:p>
            <a:pPr marL="4572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39391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315200" cy="1154097"/>
          </a:xfrm>
        </p:spPr>
        <p:txBody>
          <a:bodyPr>
            <a:noAutofit/>
          </a:bodyPr>
          <a:lstStyle/>
          <a:p>
            <a:r>
              <a:rPr lang="ru-RU" sz="2800" dirty="0"/>
              <a:t>Кодекс об административных правонарушениях РФ</a:t>
            </a:r>
            <a:br>
              <a:rPr lang="ru-RU" sz="2800" dirty="0"/>
            </a:br>
            <a:r>
              <a:rPr lang="ru-RU" sz="2800" dirty="0"/>
              <a:t>статья 5.35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28800"/>
            <a:ext cx="8136904" cy="496855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sz="2200" u="sng" dirty="0" smtClean="0"/>
          </a:p>
          <a:p>
            <a:pPr marL="45720" indent="0">
              <a:buNone/>
            </a:pPr>
            <a:r>
              <a:rPr lang="ru-RU" sz="2200" dirty="0" smtClean="0"/>
              <a:t>3</a:t>
            </a:r>
            <a:r>
              <a:rPr lang="ru-RU" sz="2200" dirty="0"/>
              <a:t>. Повторное совершение административного правонарушения, предусмотренного частью 2 настоящей статьи, -</a:t>
            </a:r>
          </a:p>
          <a:p>
            <a:pPr marL="45720" indent="0">
              <a:buNone/>
            </a:pPr>
            <a:endParaRPr lang="ru-RU" sz="2600" dirty="0" smtClean="0"/>
          </a:p>
          <a:p>
            <a:pPr marL="45720" indent="0">
              <a:buNone/>
            </a:pPr>
            <a:r>
              <a:rPr lang="ru-RU" sz="2400" dirty="0"/>
              <a:t>Штраф: </a:t>
            </a:r>
            <a:r>
              <a:rPr lang="ru-RU" sz="2400" dirty="0" smtClean="0"/>
              <a:t>от 4 000 до 5 000 </a:t>
            </a:r>
            <a:r>
              <a:rPr lang="ru-RU" sz="2400" dirty="0"/>
              <a:t>рублей </a:t>
            </a:r>
            <a:endParaRPr lang="ru-RU" sz="2400" dirty="0" smtClean="0"/>
          </a:p>
          <a:p>
            <a:pPr marL="45720" indent="0">
              <a:buNone/>
            </a:pPr>
            <a:r>
              <a:rPr lang="ru-RU" sz="2400" dirty="0" smtClean="0"/>
              <a:t>или </a:t>
            </a:r>
            <a:r>
              <a:rPr lang="ru-RU" sz="2400" dirty="0"/>
              <a:t>административный арест на срок до пяти суток.</a:t>
            </a:r>
          </a:p>
          <a:p>
            <a:pPr marL="4572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44344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315200" cy="1370121"/>
          </a:xfrm>
        </p:spPr>
        <p:txBody>
          <a:bodyPr>
            <a:noAutofit/>
          </a:bodyPr>
          <a:lstStyle/>
          <a:p>
            <a:r>
              <a:rPr lang="ru-RU" sz="2800" dirty="0"/>
              <a:t>Кодекс об административных правонарушениях РФ</a:t>
            </a:r>
            <a:br>
              <a:rPr lang="ru-RU" sz="2800" dirty="0"/>
            </a:br>
            <a:r>
              <a:rPr lang="ru-RU" sz="2800" dirty="0"/>
              <a:t>статья </a:t>
            </a:r>
            <a:r>
              <a:rPr lang="ru-RU" sz="2800" dirty="0" smtClean="0"/>
              <a:t>6.24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28800"/>
            <a:ext cx="8136904" cy="496855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sz="2200" u="sng" dirty="0" smtClean="0"/>
          </a:p>
          <a:p>
            <a:pPr marL="45720" indent="0">
              <a:buNone/>
            </a:pPr>
            <a:r>
              <a:rPr lang="ru-RU" sz="2200" dirty="0"/>
              <a:t>1. Нарушение установленного федеральным законом запрета курения табака на отдельных территориях, в помещениях и на объектах</a:t>
            </a:r>
          </a:p>
          <a:p>
            <a:pPr marL="45720" indent="0">
              <a:buNone/>
            </a:pPr>
            <a:endParaRPr lang="ru-RU" sz="2600" dirty="0" smtClean="0"/>
          </a:p>
          <a:p>
            <a:pPr marL="45720" indent="0">
              <a:buNone/>
            </a:pPr>
            <a:r>
              <a:rPr lang="ru-RU" sz="2400" dirty="0" smtClean="0"/>
              <a:t>Штраф: </a:t>
            </a:r>
            <a:r>
              <a:rPr lang="ru-RU" sz="2400" u="sng" dirty="0" smtClean="0"/>
              <a:t>от 500 </a:t>
            </a:r>
            <a:r>
              <a:rPr lang="ru-RU" sz="2400" u="sng" dirty="0"/>
              <a:t>до </a:t>
            </a:r>
            <a:r>
              <a:rPr lang="ru-RU" sz="2400" u="sng" dirty="0" smtClean="0"/>
              <a:t>1 500</a:t>
            </a:r>
            <a:r>
              <a:rPr lang="ru-RU" sz="2400" dirty="0" smtClean="0"/>
              <a:t> </a:t>
            </a:r>
            <a:r>
              <a:rPr lang="ru-RU" sz="2400" dirty="0"/>
              <a:t>рублей</a:t>
            </a:r>
          </a:p>
          <a:p>
            <a:pPr marL="45720" indent="0">
              <a:buNone/>
            </a:pPr>
            <a:endParaRPr lang="ru-RU" sz="2200" u="sng" dirty="0" smtClean="0"/>
          </a:p>
          <a:p>
            <a:pPr marL="45720" indent="0">
              <a:buNone/>
            </a:pPr>
            <a:r>
              <a:rPr lang="ru-RU" sz="2200" dirty="0"/>
              <a:t>2. Нарушение установленного федеральным законом запрета курения табака на детских площадках</a:t>
            </a:r>
          </a:p>
          <a:p>
            <a:pPr marL="45720" indent="0">
              <a:buNone/>
            </a:pPr>
            <a:endParaRPr lang="ru-RU" sz="2600" dirty="0"/>
          </a:p>
          <a:p>
            <a:pPr marL="45720" indent="0">
              <a:buNone/>
            </a:pPr>
            <a:r>
              <a:rPr lang="ru-RU" sz="2400" dirty="0" smtClean="0"/>
              <a:t>Штраф: </a:t>
            </a:r>
            <a:r>
              <a:rPr lang="ru-RU" sz="2400" u="sng" dirty="0" smtClean="0"/>
              <a:t>от 2 000 до 3 000</a:t>
            </a:r>
            <a:r>
              <a:rPr lang="ru-RU" sz="2400" dirty="0" smtClean="0"/>
              <a:t> </a:t>
            </a:r>
            <a:r>
              <a:rPr lang="ru-RU" sz="2400" dirty="0"/>
              <a:t>рублей</a:t>
            </a:r>
          </a:p>
        </p:txBody>
      </p:sp>
    </p:spTree>
    <p:extLst>
      <p:ext uri="{BB962C8B-B14F-4D97-AF65-F5344CB8AC3E}">
        <p14:creationId xmlns:p14="http://schemas.microsoft.com/office/powerpoint/2010/main" val="864592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315200" cy="1370121"/>
          </a:xfrm>
        </p:spPr>
        <p:txBody>
          <a:bodyPr>
            <a:noAutofit/>
          </a:bodyPr>
          <a:lstStyle/>
          <a:p>
            <a:r>
              <a:rPr lang="ru-RU" sz="2800" dirty="0"/>
              <a:t>Кодекс об административных правонарушениях РФ</a:t>
            </a:r>
            <a:br>
              <a:rPr lang="ru-RU" sz="2800" dirty="0"/>
            </a:br>
            <a:r>
              <a:rPr lang="ru-RU" sz="2800" dirty="0"/>
              <a:t>статья </a:t>
            </a:r>
            <a:r>
              <a:rPr lang="ru-RU" sz="2800" dirty="0" smtClean="0"/>
              <a:t>6.23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28800"/>
            <a:ext cx="8136904" cy="496855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sz="2200" u="sng" dirty="0" smtClean="0"/>
          </a:p>
          <a:p>
            <a:pPr marL="45720" indent="0">
              <a:buNone/>
            </a:pPr>
            <a:r>
              <a:rPr lang="ru-RU" sz="2200" dirty="0"/>
              <a:t>1. Вовлечение несовершеннолетнего в процесс потребления табака</a:t>
            </a:r>
          </a:p>
          <a:p>
            <a:pPr marL="45720" indent="0">
              <a:buNone/>
            </a:pPr>
            <a:endParaRPr lang="ru-RU" sz="2600" dirty="0" smtClean="0"/>
          </a:p>
          <a:p>
            <a:pPr marL="45720" indent="0">
              <a:buNone/>
            </a:pPr>
            <a:r>
              <a:rPr lang="ru-RU" sz="2400" dirty="0" smtClean="0"/>
              <a:t>Штраф: </a:t>
            </a:r>
            <a:r>
              <a:rPr lang="ru-RU" sz="2400" u="sng" dirty="0" smtClean="0"/>
              <a:t>от 1 000 </a:t>
            </a:r>
            <a:r>
              <a:rPr lang="ru-RU" sz="2400" u="sng" dirty="0"/>
              <a:t>до </a:t>
            </a:r>
            <a:r>
              <a:rPr lang="ru-RU" sz="2400" u="sng" dirty="0" smtClean="0"/>
              <a:t>2 000</a:t>
            </a:r>
            <a:r>
              <a:rPr lang="ru-RU" sz="2400" dirty="0" smtClean="0"/>
              <a:t> </a:t>
            </a:r>
            <a:r>
              <a:rPr lang="ru-RU" sz="2400" dirty="0"/>
              <a:t>рублей</a:t>
            </a:r>
          </a:p>
          <a:p>
            <a:pPr marL="45720" indent="0">
              <a:buNone/>
            </a:pPr>
            <a:endParaRPr lang="ru-RU" sz="2200" u="sng" dirty="0" smtClean="0"/>
          </a:p>
          <a:p>
            <a:pPr marL="45720" indent="0">
              <a:buNone/>
            </a:pPr>
            <a:r>
              <a:rPr lang="ru-RU" sz="2200" dirty="0"/>
              <a:t>2. Те же действия, совершенные родителями или иными законными представителями несовершеннолетнего</a:t>
            </a:r>
          </a:p>
          <a:p>
            <a:pPr marL="45720" indent="0">
              <a:buNone/>
            </a:pPr>
            <a:endParaRPr lang="ru-RU" sz="2600" dirty="0"/>
          </a:p>
          <a:p>
            <a:pPr marL="45720" indent="0">
              <a:buNone/>
            </a:pPr>
            <a:r>
              <a:rPr lang="ru-RU" sz="2400" dirty="0" smtClean="0"/>
              <a:t>Штраф: </a:t>
            </a:r>
            <a:r>
              <a:rPr lang="ru-RU" sz="2400" u="sng" dirty="0" smtClean="0"/>
              <a:t>от 2 000 до 3 000</a:t>
            </a:r>
            <a:r>
              <a:rPr lang="ru-RU" sz="2400" dirty="0" smtClean="0"/>
              <a:t> </a:t>
            </a:r>
            <a:r>
              <a:rPr lang="ru-RU" sz="2400" dirty="0"/>
              <a:t>рублей</a:t>
            </a:r>
          </a:p>
        </p:txBody>
      </p:sp>
    </p:spTree>
    <p:extLst>
      <p:ext uri="{BB962C8B-B14F-4D97-AF65-F5344CB8AC3E}">
        <p14:creationId xmlns:p14="http://schemas.microsoft.com/office/powerpoint/2010/main" val="2698945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315200" cy="1154097"/>
          </a:xfrm>
        </p:spPr>
        <p:txBody>
          <a:bodyPr>
            <a:noAutofit/>
          </a:bodyPr>
          <a:lstStyle/>
          <a:p>
            <a:r>
              <a:rPr lang="ru-RU" sz="2800" dirty="0"/>
              <a:t>Кодекс об административных правонарушениях РФ</a:t>
            </a:r>
            <a:br>
              <a:rPr lang="ru-RU" sz="2800" dirty="0"/>
            </a:br>
            <a:r>
              <a:rPr lang="ru-RU" sz="2800" dirty="0"/>
              <a:t>статья </a:t>
            </a:r>
            <a:r>
              <a:rPr lang="ru-RU" sz="2800" dirty="0" smtClean="0"/>
              <a:t>20.22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28800"/>
            <a:ext cx="8136904" cy="453650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sz="2200" u="sng" dirty="0" smtClean="0"/>
          </a:p>
          <a:p>
            <a:pPr marL="45720" indent="0">
              <a:buNone/>
            </a:pPr>
            <a:endParaRPr lang="ru-RU" sz="2200" dirty="0" smtClean="0"/>
          </a:p>
          <a:p>
            <a:pPr marL="45720" indent="0">
              <a:buNone/>
            </a:pPr>
            <a:r>
              <a:rPr lang="ru-RU" sz="2200" dirty="0" smtClean="0"/>
              <a:t>Нахождение </a:t>
            </a:r>
            <a:r>
              <a:rPr lang="ru-RU" sz="2200" dirty="0"/>
              <a:t>в состоянии опьянения несовершеннолетних в возрасте до </a:t>
            </a:r>
            <a:r>
              <a:rPr lang="ru-RU" sz="2200" dirty="0" smtClean="0"/>
              <a:t>16 </a:t>
            </a:r>
            <a:r>
              <a:rPr lang="ru-RU" sz="2200" dirty="0"/>
              <a:t>лет, либо потребление (распитие) ими алкогольной и спиртосодержащей продукции, либо потребление ими наркотических средств или психотропных веществ без назначения врача, иных одурманивающих веществ</a:t>
            </a:r>
          </a:p>
          <a:p>
            <a:pPr marL="45720" indent="0">
              <a:buNone/>
            </a:pPr>
            <a:endParaRPr lang="ru-RU" sz="2200" u="sng" dirty="0"/>
          </a:p>
          <a:p>
            <a:pPr marL="45720" indent="0">
              <a:buNone/>
            </a:pPr>
            <a:endParaRPr lang="ru-RU" sz="2600" dirty="0" smtClean="0"/>
          </a:p>
          <a:p>
            <a:pPr marL="45720" indent="0">
              <a:buNone/>
            </a:pPr>
            <a:r>
              <a:rPr lang="ru-RU" sz="2400" dirty="0"/>
              <a:t>Штраф: </a:t>
            </a:r>
            <a:r>
              <a:rPr lang="ru-RU" sz="2400" dirty="0" smtClean="0"/>
              <a:t>от 1 500 до 2 000 </a:t>
            </a:r>
            <a:r>
              <a:rPr lang="ru-RU" sz="2400" dirty="0"/>
              <a:t>рублей </a:t>
            </a:r>
            <a:endParaRPr lang="ru-RU" sz="2400" dirty="0" smtClean="0"/>
          </a:p>
          <a:p>
            <a:pPr marL="4572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36628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315200" cy="1370121"/>
          </a:xfrm>
        </p:spPr>
        <p:txBody>
          <a:bodyPr>
            <a:noAutofit/>
          </a:bodyPr>
          <a:lstStyle/>
          <a:p>
            <a:r>
              <a:rPr lang="ru-RU" sz="2800" dirty="0"/>
              <a:t>Кодекс об административных правонарушениях РФ</a:t>
            </a:r>
            <a:br>
              <a:rPr lang="ru-RU" sz="2800" dirty="0"/>
            </a:br>
            <a:r>
              <a:rPr lang="ru-RU" sz="2800" dirty="0"/>
              <a:t>статья </a:t>
            </a:r>
            <a:r>
              <a:rPr lang="ru-RU" sz="2800" dirty="0" smtClean="0"/>
              <a:t>6.10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28800"/>
            <a:ext cx="8136904" cy="496855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sz="2200" u="sng" dirty="0" smtClean="0"/>
          </a:p>
          <a:p>
            <a:pPr marL="45720" indent="0">
              <a:buNone/>
            </a:pPr>
            <a:r>
              <a:rPr lang="ru-RU" sz="2200" dirty="0"/>
              <a:t>1. Вовлечение несовершеннолетнего в употребление алкогольной и спиртосодержащей продукции или одурманивающих веществ</a:t>
            </a:r>
          </a:p>
          <a:p>
            <a:pPr marL="45720" indent="0">
              <a:buNone/>
            </a:pPr>
            <a:endParaRPr lang="ru-RU" sz="2600" dirty="0" smtClean="0"/>
          </a:p>
          <a:p>
            <a:pPr marL="45720" indent="0">
              <a:buNone/>
            </a:pPr>
            <a:r>
              <a:rPr lang="ru-RU" sz="2400" dirty="0" smtClean="0"/>
              <a:t>Штраф: </a:t>
            </a:r>
            <a:r>
              <a:rPr lang="ru-RU" sz="2400" u="sng" dirty="0" smtClean="0"/>
              <a:t>от 1 500 </a:t>
            </a:r>
            <a:r>
              <a:rPr lang="ru-RU" sz="2400" u="sng" dirty="0"/>
              <a:t>до </a:t>
            </a:r>
            <a:r>
              <a:rPr lang="ru-RU" sz="2400" u="sng" dirty="0" smtClean="0"/>
              <a:t>3 000</a:t>
            </a:r>
            <a:r>
              <a:rPr lang="ru-RU" sz="2400" dirty="0" smtClean="0"/>
              <a:t> </a:t>
            </a:r>
            <a:r>
              <a:rPr lang="ru-RU" sz="2400" dirty="0"/>
              <a:t>рублей</a:t>
            </a:r>
          </a:p>
          <a:p>
            <a:pPr marL="45720" indent="0">
              <a:buNone/>
            </a:pPr>
            <a:endParaRPr lang="ru-RU" sz="2200" u="sng" dirty="0" smtClean="0"/>
          </a:p>
          <a:p>
            <a:pPr marL="45720" indent="0">
              <a:buNone/>
            </a:pPr>
            <a:r>
              <a:rPr lang="ru-RU" sz="2200" dirty="0"/>
              <a:t>2. Те же действия, совершенные родителями или иными законными представителями несовершеннолетнего</a:t>
            </a:r>
          </a:p>
          <a:p>
            <a:pPr marL="45720" indent="0">
              <a:buNone/>
            </a:pPr>
            <a:endParaRPr lang="ru-RU" sz="2600" dirty="0"/>
          </a:p>
          <a:p>
            <a:pPr marL="45720" indent="0">
              <a:buNone/>
            </a:pPr>
            <a:r>
              <a:rPr lang="ru-RU" sz="2400" dirty="0" smtClean="0"/>
              <a:t>Штраф: </a:t>
            </a:r>
            <a:r>
              <a:rPr lang="ru-RU" sz="2400" u="sng" dirty="0" smtClean="0"/>
              <a:t>от 4 000 до 5 000</a:t>
            </a:r>
            <a:r>
              <a:rPr lang="ru-RU" sz="2400" dirty="0" smtClean="0"/>
              <a:t> </a:t>
            </a:r>
            <a:r>
              <a:rPr lang="ru-RU" sz="2400" dirty="0"/>
              <a:t>рублей</a:t>
            </a:r>
          </a:p>
        </p:txBody>
      </p:sp>
    </p:spTree>
    <p:extLst>
      <p:ext uri="{BB962C8B-B14F-4D97-AF65-F5344CB8AC3E}">
        <p14:creationId xmlns:p14="http://schemas.microsoft.com/office/powerpoint/2010/main" val="18401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315200" cy="1154097"/>
          </a:xfrm>
        </p:spPr>
        <p:txBody>
          <a:bodyPr>
            <a:noAutofit/>
          </a:bodyPr>
          <a:lstStyle/>
          <a:p>
            <a:r>
              <a:rPr lang="ru-RU" sz="2800" dirty="0"/>
              <a:t>Закон Ярославской </a:t>
            </a:r>
            <a:r>
              <a:rPr lang="ru-RU" sz="2800" dirty="0" smtClean="0"/>
              <a:t>области «</a:t>
            </a:r>
            <a:r>
              <a:rPr lang="ru-RU" sz="2800" dirty="0"/>
              <a:t>Об административных правонарушениях»</a:t>
            </a:r>
            <a:br>
              <a:rPr lang="ru-RU" sz="2800" dirty="0"/>
            </a:br>
            <a:r>
              <a:rPr lang="ru-RU" sz="2800" dirty="0"/>
              <a:t>статья 13.1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28800"/>
            <a:ext cx="8136904" cy="453650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sz="2200" u="sng" dirty="0" smtClean="0"/>
          </a:p>
          <a:p>
            <a:pPr marL="45720" indent="0">
              <a:buNone/>
            </a:pPr>
            <a:r>
              <a:rPr lang="ru-RU" sz="2200" dirty="0"/>
              <a:t>1. Допущение нахождения детей в возрасте до 16 лет без сопровождения родителей (лиц, их заменяющих) или лиц, осуществляющих мероприятия с участием детей, в ночное время в общественных местах, установленных законодательством Ярославской области</a:t>
            </a:r>
          </a:p>
          <a:p>
            <a:pPr marL="45720" indent="0">
              <a:buNone/>
            </a:pPr>
            <a:endParaRPr lang="ru-RU" sz="2200" u="sng" dirty="0"/>
          </a:p>
          <a:p>
            <a:pPr marL="45720" indent="0">
              <a:buNone/>
            </a:pPr>
            <a:endParaRPr lang="ru-RU" sz="2600" dirty="0" smtClean="0"/>
          </a:p>
          <a:p>
            <a:pPr marL="45720" indent="0">
              <a:buNone/>
            </a:pPr>
            <a:r>
              <a:rPr lang="ru-RU" sz="2400" dirty="0"/>
              <a:t>Штраф: </a:t>
            </a:r>
            <a:r>
              <a:rPr lang="ru-RU" sz="2400" dirty="0" smtClean="0"/>
              <a:t>от 100 до 300 рублей</a:t>
            </a:r>
          </a:p>
          <a:p>
            <a:pPr marL="45720" indent="0">
              <a:buNone/>
            </a:pPr>
            <a:r>
              <a:rPr lang="ru-RU" sz="2400" dirty="0" smtClean="0"/>
              <a:t>или предупреждение </a:t>
            </a:r>
          </a:p>
          <a:p>
            <a:pPr marL="4572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366343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47</TotalTime>
  <Words>869</Words>
  <Application>Microsoft Office PowerPoint</Application>
  <PresentationFormat>Экран (4:3)</PresentationFormat>
  <Paragraphs>112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Перспектива</vt:lpstr>
      <vt:lpstr>Ответственность родителей в рамках административного и уголовного законодательства</vt:lpstr>
      <vt:lpstr>Кодекс об административных правонарушениях РФ статья 5.35</vt:lpstr>
      <vt:lpstr>Кодекс об административных правонарушениях РФ статья 5.35</vt:lpstr>
      <vt:lpstr>Кодекс об административных правонарушениях РФ статья 5.35</vt:lpstr>
      <vt:lpstr>Кодекс об административных правонарушениях РФ статья 6.24</vt:lpstr>
      <vt:lpstr>Кодекс об административных правонарушениях РФ статья 6.23</vt:lpstr>
      <vt:lpstr>Кодекс об административных правонарушениях РФ статья 20.22</vt:lpstr>
      <vt:lpstr>Кодекс об административных правонарушениях РФ статья 6.10</vt:lpstr>
      <vt:lpstr>Закон Ярославской области «Об административных правонарушениях» статья 13.1</vt:lpstr>
      <vt:lpstr>Закон Ярославской области «Об административных правонарушениях» статья 13.1</vt:lpstr>
      <vt:lpstr>Закон Ярославской области «Об административных правонарушениях» статья 13.1</vt:lpstr>
      <vt:lpstr>Уголовный кодекс РФ статья 156</vt:lpstr>
      <vt:lpstr>Уголовный кодекс РФ статья 116</vt:lpstr>
      <vt:lpstr>Уголовный кодекс РФ статья 157</vt:lpstr>
      <vt:lpstr>Семейный кодекс РФ статья 69</vt:lpstr>
      <vt:lpstr>Семейный кодекс РФ статья 77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Ответственность родителей в рамках административного и уголовного законодательства</dc:title>
  <dc:creator>Близнякова Ирина</dc:creator>
  <cp:lastModifiedBy>Близнякова Ирина</cp:lastModifiedBy>
  <cp:revision>10</cp:revision>
  <dcterms:created xsi:type="dcterms:W3CDTF">2014-03-21T06:01:06Z</dcterms:created>
  <dcterms:modified xsi:type="dcterms:W3CDTF">2014-03-21T06:56:30Z</dcterms:modified>
</cp:coreProperties>
</file>